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23"/>
  </p:notesMasterIdLst>
  <p:sldIdLst>
    <p:sldId id="256" r:id="rId2"/>
    <p:sldId id="257" r:id="rId3"/>
    <p:sldId id="289" r:id="rId4"/>
    <p:sldId id="290" r:id="rId5"/>
    <p:sldId id="300" r:id="rId6"/>
    <p:sldId id="1526" r:id="rId7"/>
    <p:sldId id="1527" r:id="rId8"/>
    <p:sldId id="1528" r:id="rId9"/>
    <p:sldId id="1529" r:id="rId10"/>
    <p:sldId id="1530" r:id="rId11"/>
    <p:sldId id="1531" r:id="rId12"/>
    <p:sldId id="1532" r:id="rId13"/>
    <p:sldId id="1533" r:id="rId14"/>
    <p:sldId id="1534" r:id="rId15"/>
    <p:sldId id="291" r:id="rId16"/>
    <p:sldId id="292" r:id="rId17"/>
    <p:sldId id="293" r:id="rId18"/>
    <p:sldId id="294" r:id="rId19"/>
    <p:sldId id="295" r:id="rId20"/>
    <p:sldId id="296" r:id="rId21"/>
    <p:sldId id="30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4"/>
    <p:restoredTop sz="86122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93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435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0032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629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25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01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32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333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94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</a:t>
            </a:r>
            <a:r>
              <a:rPr lang="en-US"/>
              <a:t>Coordinated Multiple Views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Designs: Overview / Detail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98A05-38B1-415B-442A-970C3DBF9D21}"/>
              </a:ext>
            </a:extLst>
          </p:cNvPr>
          <p:cNvSpPr txBox="1"/>
          <p:nvPr/>
        </p:nvSpPr>
        <p:spPr>
          <a:xfrm>
            <a:off x="7100667" y="6406373"/>
            <a:ext cx="611124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12750" hangingPunct="0"/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https://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vega.github.io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vega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/examples/overview-plus-detail/</a:t>
            </a:r>
          </a:p>
        </p:txBody>
      </p:sp>
      <p:pic>
        <p:nvPicPr>
          <p:cNvPr id="12" name="Picture 11" descr="A graph showing the growth of the month&#10;&#10;Description automatically generated with medium confidence">
            <a:extLst>
              <a:ext uri="{FF2B5EF4-FFF2-40B4-BE49-F238E27FC236}">
                <a16:creationId xmlns:a16="http://schemas.microsoft.com/office/drawing/2014/main" id="{CB728817-6DC2-C6A0-9BE6-DB068D349E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4" t="1799"/>
          <a:stretch/>
        </p:blipFill>
        <p:spPr>
          <a:xfrm>
            <a:off x="4302758" y="1123837"/>
            <a:ext cx="6111241" cy="427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2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Designs: Multiform Overview / Detail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56700-7F1D-B010-E4A7-C704A772D605}"/>
              </a:ext>
            </a:extLst>
          </p:cNvPr>
          <p:cNvSpPr txBox="1"/>
          <p:nvPr/>
        </p:nvSpPr>
        <p:spPr>
          <a:xfrm>
            <a:off x="6514514" y="6429820"/>
            <a:ext cx="611124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12750" hangingPunct="0"/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https://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altair-viz.github.io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/gallery/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seattle_weather_interactive.html</a:t>
            </a:r>
            <a:endParaRPr lang="en-US" sz="1600" kern="0" dirty="0">
              <a:solidFill>
                <a:srgbClr val="000000"/>
              </a:solidFill>
              <a:latin typeface="Gill Sans"/>
              <a:cs typeface="Gill Sans"/>
              <a:sym typeface="Gill Sans"/>
            </a:endParaRPr>
          </a:p>
        </p:txBody>
      </p:sp>
      <p:pic>
        <p:nvPicPr>
          <p:cNvPr id="6" name="Picture 5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C66DEBB5-2570-5068-6E7A-D7274276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312" y="844663"/>
            <a:ext cx="66167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23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/ Detail</a:t>
            </a:r>
          </a:p>
        </p:txBody>
      </p:sp>
      <p:sp>
        <p:nvSpPr>
          <p:cNvPr id="5" name="“Overview first, zoom and filter, and…">
            <a:extLst>
              <a:ext uri="{FF2B5EF4-FFF2-40B4-BE49-F238E27FC236}">
                <a16:creationId xmlns:a16="http://schemas.microsoft.com/office/drawing/2014/main" id="{63729833-AA3E-42BE-74EF-699CB5C037A7}"/>
              </a:ext>
            </a:extLst>
          </p:cNvPr>
          <p:cNvSpPr/>
          <p:nvPr/>
        </p:nvSpPr>
        <p:spPr>
          <a:xfrm>
            <a:off x="6410126" y="4403135"/>
            <a:ext cx="3283527" cy="46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marL="0" lvl="5" indent="571500" defTabSz="228600" hangingPunct="0">
              <a:defRPr sz="9600">
                <a:latin typeface="+mn-lt"/>
                <a:ea typeface="+mn-ea"/>
                <a:cs typeface="+mn-cs"/>
                <a:sym typeface="Gill Sans"/>
              </a:defRPr>
            </a:pPr>
            <a:r>
              <a:rPr sz="27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- Ben </a:t>
            </a:r>
            <a:r>
              <a:rPr sz="27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Shneiderman</a:t>
            </a:r>
            <a:r>
              <a:rPr sz="27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29776-3D33-232A-19E1-B3F2BE5CE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10" b="34172"/>
          <a:stretch/>
        </p:blipFill>
        <p:spPr>
          <a:xfrm>
            <a:off x="4747846" y="1884517"/>
            <a:ext cx="5244212" cy="2592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879BF1-5C02-4B56-56C4-2EC38FDC628A}"/>
              </a:ext>
            </a:extLst>
          </p:cNvPr>
          <p:cNvSpPr txBox="1"/>
          <p:nvPr/>
        </p:nvSpPr>
        <p:spPr>
          <a:xfrm>
            <a:off x="3521352" y="773417"/>
            <a:ext cx="462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Also called Filter + Context Designs</a:t>
            </a:r>
          </a:p>
        </p:txBody>
      </p:sp>
    </p:spTree>
    <p:extLst>
      <p:ext uri="{BB962C8B-B14F-4D97-AF65-F5344CB8AC3E}">
        <p14:creationId xmlns:p14="http://schemas.microsoft.com/office/powerpoint/2010/main" val="231828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432E12-0A1B-487A-BC91-52F7120EE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281" r="-3376" b="24889"/>
          <a:stretch/>
        </p:blipFill>
        <p:spPr>
          <a:xfrm>
            <a:off x="3669324" y="1698256"/>
            <a:ext cx="7532526" cy="346148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83DD079-6A26-2D8D-98BA-A8098F4AC88A}"/>
              </a:ext>
            </a:extLst>
          </p:cNvPr>
          <p:cNvSpPr/>
          <p:nvPr/>
        </p:nvSpPr>
        <p:spPr>
          <a:xfrm>
            <a:off x="9179164" y="2383781"/>
            <a:ext cx="1746739" cy="2420354"/>
          </a:xfrm>
          <a:prstGeom prst="frame">
            <a:avLst>
              <a:gd name="adj1" fmla="val 2864"/>
            </a:avLst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5CE0A90-0A07-19B8-7772-77385326B953}"/>
              </a:ext>
            </a:extLst>
          </p:cNvPr>
          <p:cNvSpPr/>
          <p:nvPr/>
        </p:nvSpPr>
        <p:spPr>
          <a:xfrm>
            <a:off x="4573598" y="2790115"/>
            <a:ext cx="6332014" cy="1008166"/>
          </a:xfrm>
          <a:prstGeom prst="frame">
            <a:avLst>
              <a:gd name="adj1" fmla="val 6517"/>
            </a:avLst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9B3DF18-B255-0CAF-72BD-A495554DB5E9}"/>
              </a:ext>
            </a:extLst>
          </p:cNvPr>
          <p:cNvSpPr/>
          <p:nvPr/>
        </p:nvSpPr>
        <p:spPr>
          <a:xfrm>
            <a:off x="9158873" y="2778369"/>
            <a:ext cx="1746739" cy="1005840"/>
          </a:xfrm>
          <a:prstGeom prst="frame">
            <a:avLst>
              <a:gd name="adj1" fmla="val 550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39844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Designs: Small Multiples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1024997-C091-1B89-E93D-9C6E2148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47" y="1041109"/>
            <a:ext cx="5425903" cy="4340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FC6384-E280-D536-C059-86ED500A116C}"/>
              </a:ext>
            </a:extLst>
          </p:cNvPr>
          <p:cNvSpPr txBox="1"/>
          <p:nvPr/>
        </p:nvSpPr>
        <p:spPr>
          <a:xfrm>
            <a:off x="7676198" y="6500158"/>
            <a:ext cx="611124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12750" hangingPunct="0"/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https://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altair-viz.github.io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/gallery/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scatter_matrix.html</a:t>
            </a:r>
            <a:endParaRPr lang="en-US" sz="1600" kern="0" dirty="0">
              <a:solidFill>
                <a:srgbClr val="000000"/>
              </a:solidFill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28498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592" b="-1592"/>
          <a:stretch/>
        </p:blipFill>
        <p:spPr>
          <a:xfrm>
            <a:off x="3560618" y="9335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C77D8C-7A7A-18E2-426B-B2ABB1DFB80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to think about: resource optimization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7424" b="-7423"/>
          <a:stretch/>
        </p:blipFill>
        <p:spPr>
          <a:xfrm>
            <a:off x="3505200" y="986028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F9DFF-4635-23B8-FDE4-AB4F9B9C7A2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Need to think about: resource optimization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Balance the </a:t>
            </a:r>
            <a:r>
              <a:rPr lang="en-US" sz="2400" b="1" dirty="0">
                <a:ea typeface="Arial"/>
                <a:cs typeface="Arial"/>
                <a:sym typeface="Arial"/>
              </a:rPr>
              <a:t>costs</a:t>
            </a:r>
            <a:r>
              <a:rPr lang="en-US" sz="2400" dirty="0">
                <a:ea typeface="Arial"/>
                <a:cs typeface="Arial"/>
                <a:sym typeface="Arial"/>
              </a:rPr>
              <a:t> of presenting multiple views with the </a:t>
            </a:r>
            <a:r>
              <a:rPr lang="en-US" sz="2400" b="1" dirty="0">
                <a:ea typeface="Arial"/>
                <a:cs typeface="Arial"/>
                <a:sym typeface="Arial"/>
              </a:rPr>
              <a:t>benefits</a:t>
            </a:r>
            <a:r>
              <a:rPr lang="en-US" sz="2400" dirty="0">
                <a:ea typeface="Arial"/>
                <a:cs typeface="Arial"/>
                <a:sym typeface="Arial"/>
              </a:rPr>
              <a:t> of using the views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Split complex data into multiple views to create </a:t>
            </a:r>
            <a:r>
              <a:rPr lang="en-US" sz="2400" b="1" dirty="0">
                <a:ea typeface="Arial"/>
                <a:cs typeface="Arial"/>
                <a:sym typeface="Arial"/>
              </a:rPr>
              <a:t>manageable chunks </a:t>
            </a:r>
            <a:endParaRPr sz="2400" b="1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 views that are complimentary, bringing out </a:t>
            </a:r>
            <a:r>
              <a:rPr lang="en-US" sz="2400" b="1" dirty="0">
                <a:ea typeface="Arial"/>
                <a:cs typeface="Arial"/>
                <a:sym typeface="Arial"/>
              </a:rPr>
              <a:t>correlations and/or disparities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Use</a:t>
            </a:r>
            <a:r>
              <a:rPr lang="en-US" sz="2400" i="1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perceptual cues</a:t>
            </a:r>
            <a:r>
              <a:rPr lang="en-US" sz="2400" dirty="0">
                <a:ea typeface="Arial"/>
                <a:cs typeface="Arial"/>
                <a:sym typeface="Arial"/>
              </a:rPr>
              <a:t> to: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make relationships more apparent to the reader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focus the reader’s attention on the right view at the right time</a:t>
            </a:r>
            <a:endParaRPr sz="2000" b="1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i="1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8EAF0-E8BF-3890-9637-0C825DFFA04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Guidelines for 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 txBox="1">
            <a:spLocks noGrp="1"/>
          </p:cNvSpPr>
          <p:nvPr>
            <p:ph type="body" idx="1"/>
          </p:nvPr>
        </p:nvSpPr>
        <p:spPr>
          <a:xfrm>
            <a:off x="3505200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Big idea</a:t>
            </a:r>
            <a:r>
              <a:rPr lang="en-US" sz="2400" dirty="0">
                <a:ea typeface="Arial"/>
                <a:cs typeface="Arial"/>
                <a:sym typeface="Arial"/>
              </a:rPr>
              <a:t>: actions in the real world have ripple effects; actions on a visualization should too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b="1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Brushing: </a:t>
            </a:r>
            <a:r>
              <a:rPr lang="en-US" sz="2400" dirty="0">
                <a:ea typeface="Arial"/>
                <a:cs typeface="Arial"/>
                <a:sym typeface="Arial"/>
              </a:rPr>
              <a:t>the visualization responds (usually through highlighting) as a person “brushes past” data points</a:t>
            </a: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Linking</a:t>
            </a:r>
            <a:r>
              <a:rPr lang="en-US" sz="2400" dirty="0">
                <a:ea typeface="Arial"/>
                <a:cs typeface="Arial"/>
                <a:sym typeface="Arial"/>
              </a:rPr>
              <a:t>: the visualization connects related data points across multiple views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A1865-4F03-C143-4753-495E0F1EDAD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Coordination: brushing and linking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282F-7DD8-E743-60BD-E9CD0FC529D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Coordination: brushing and linking</a:t>
            </a:r>
          </a:p>
        </p:txBody>
      </p:sp>
      <p:pic>
        <p:nvPicPr>
          <p:cNvPr id="5" name="Screen Recording 2022-03-21 at 09.25.50" descr="Screen Recording 2022-03-21 at 09.25.50">
            <a:hlinkClick r:id="" action="ppaction://media"/>
            <a:extLst>
              <a:ext uri="{FF2B5EF4-FFF2-40B4-BE49-F238E27FC236}">
                <a16:creationId xmlns:a16="http://schemas.microsoft.com/office/drawing/2014/main" id="{D0D33794-C4A0-9B38-C808-D6FF039BF5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0364" y="1076791"/>
            <a:ext cx="5846156" cy="4358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F1E77C-75AA-486D-0141-6A1086DDA6DC}"/>
              </a:ext>
            </a:extLst>
          </p:cNvPr>
          <p:cNvSpPr txBox="1"/>
          <p:nvPr/>
        </p:nvSpPr>
        <p:spPr>
          <a:xfrm>
            <a:off x="6514514" y="6429820"/>
            <a:ext cx="611124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12750" hangingPunct="0"/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https://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altair-viz.github.io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/gallery/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seattle_weather_interactive.html</a:t>
            </a:r>
            <a:endParaRPr lang="en-US" sz="1600" kern="0" dirty="0">
              <a:solidFill>
                <a:srgbClr val="000000"/>
              </a:solidFill>
              <a:latin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Interaction</a:t>
            </a:r>
            <a:r>
              <a:rPr lang="en-US" sz="2400" spc="-90" dirty="0">
                <a:cs typeface="Arial"/>
              </a:rPr>
              <a:t> </a:t>
            </a:r>
            <a:r>
              <a:rPr lang="en-US" sz="2400" spc="-10" dirty="0">
                <a:cs typeface="Arial"/>
              </a:rPr>
              <a:t>as context-preserver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spc="-10" dirty="0">
                <a:cs typeface="Arial"/>
              </a:rPr>
              <a:t>Coordinated multiple views (CMV)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spc="-10" dirty="0">
                <a:cs typeface="Arial"/>
              </a:rPr>
              <a:t>Brushing and linking </a:t>
            </a:r>
          </a:p>
          <a:p>
            <a:pPr marL="126365" indent="-342900">
              <a:lnSpc>
                <a:spcPct val="100000"/>
              </a:lnSpc>
              <a:spcBef>
                <a:spcPts val="409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468630" algn="l"/>
              </a:tabLst>
            </a:pPr>
            <a:r>
              <a:rPr lang="en-US" sz="2400" spc="-10" dirty="0">
                <a:cs typeface="Arial"/>
              </a:rPr>
              <a:t>Practice: </a:t>
            </a:r>
            <a:r>
              <a:rPr lang="en-US" sz="2400" spc="-10" dirty="0" err="1">
                <a:cs typeface="Arial"/>
              </a:rPr>
              <a:t>plotly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>
            <a:spLocks noGrp="1"/>
          </p:cNvSpPr>
          <p:nvPr>
            <p:ph type="body" idx="1"/>
          </p:nvPr>
        </p:nvSpPr>
        <p:spPr>
          <a:xfrm>
            <a:off x="3491346" y="87976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Multiple views + brushing and linking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Big idea:</a:t>
            </a:r>
            <a:r>
              <a:rPr lang="en-US" sz="2400" dirty="0">
                <a:ea typeface="Arial"/>
                <a:cs typeface="Arial"/>
                <a:sym typeface="Arial"/>
              </a:rPr>
              <a:t> propagate interaction from one view to all others, respond as appropriate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3"/>
          <p:cNvPicPr preferRelativeResize="0"/>
          <p:nvPr/>
        </p:nvPicPr>
        <p:blipFill rotWithShape="1">
          <a:blip r:embed="rId3">
            <a:alphaModFix/>
          </a:blip>
          <a:srcRect t="9801" r="25347" b="19464"/>
          <a:stretch/>
        </p:blipFill>
        <p:spPr>
          <a:xfrm>
            <a:off x="4329546" y="2327564"/>
            <a:ext cx="6477000" cy="358523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94BD2-1E20-12FC-5B79-C32FD172C2A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Coordinated multiple views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325" y="3298554"/>
            <a:ext cx="2600719" cy="565313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en-US" spc="-115" dirty="0"/>
              <a:t>Practice</a:t>
            </a:r>
            <a:endParaRPr spc="-88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061150" y="2990155"/>
            <a:ext cx="6454588" cy="1182111"/>
          </a:xfrm>
          <a:prstGeom prst="rect">
            <a:avLst/>
          </a:prstGeom>
        </p:spPr>
        <p:txBody>
          <a:bodyPr vert="horz" wrap="square" lIns="0" tIns="73399" rIns="0" bIns="0" rtlCol="0" anchor="ctr">
            <a:spAutoFit/>
          </a:bodyPr>
          <a:lstStyle/>
          <a:p>
            <a:pPr marL="184907" indent="-173700">
              <a:lnSpc>
                <a:spcPct val="100000"/>
              </a:lnSpc>
              <a:spcBef>
                <a:spcPts val="578"/>
              </a:spcBef>
              <a:buClr>
                <a:srgbClr val="93A299"/>
              </a:buClr>
              <a:buSzPct val="84615"/>
              <a:buChar char="•"/>
              <a:tabLst>
                <a:tab pos="184907" algn="l"/>
              </a:tabLst>
            </a:pPr>
            <a:r>
              <a:rPr lang="en-US" sz="2400" spc="-9" dirty="0"/>
              <a:t>Find a partner and work through the R or Python coordinated multiple views demo on the class website</a:t>
            </a:r>
          </a:p>
        </p:txBody>
      </p:sp>
    </p:spTree>
    <p:extLst>
      <p:ext uri="{BB962C8B-B14F-4D97-AF65-F5344CB8AC3E}">
        <p14:creationId xmlns:p14="http://schemas.microsoft.com/office/powerpoint/2010/main" val="3886161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r="25347" b="19464"/>
          <a:stretch/>
        </p:blipFill>
        <p:spPr>
          <a:xfrm>
            <a:off x="4139046" y="1572492"/>
            <a:ext cx="6934200" cy="437015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Recap: </a:t>
            </a:r>
          </a:p>
          <a:p>
            <a:r>
              <a:rPr lang="en-US" dirty="0"/>
              <a:t>7. Connect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>
            <a:spLocks noGrp="1"/>
          </p:cNvSpPr>
          <p:nvPr>
            <p:ph type="body" idx="1"/>
          </p:nvPr>
        </p:nvSpPr>
        <p:spPr>
          <a:xfrm>
            <a:off x="3588327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data is too big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attributes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observations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data is too complicated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data sources</a:t>
            </a:r>
            <a:endParaRPr dirty="0"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Lots of data types</a:t>
            </a:r>
            <a:endParaRPr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data has several interesting parts, but no one visualization highlights them all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When to use multiple views?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432E12-0A1B-487A-BC91-52F7120EE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281" r="-3376" b="24889"/>
          <a:stretch/>
        </p:blipFill>
        <p:spPr>
          <a:xfrm>
            <a:off x="3669324" y="1698256"/>
            <a:ext cx="7532526" cy="34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7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432E12-0A1B-487A-BC91-52F7120EE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281" r="-3376" b="24889"/>
          <a:stretch/>
        </p:blipFill>
        <p:spPr>
          <a:xfrm>
            <a:off x="3669324" y="1698256"/>
            <a:ext cx="7532526" cy="346148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83DD079-6A26-2D8D-98BA-A8098F4AC88A}"/>
              </a:ext>
            </a:extLst>
          </p:cNvPr>
          <p:cNvSpPr/>
          <p:nvPr/>
        </p:nvSpPr>
        <p:spPr>
          <a:xfrm>
            <a:off x="5604697" y="2386108"/>
            <a:ext cx="1925782" cy="2420354"/>
          </a:xfrm>
          <a:prstGeom prst="frame">
            <a:avLst>
              <a:gd name="adj1" fmla="val 2864"/>
            </a:avLst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5CE0A90-0A07-19B8-7772-77385326B953}"/>
              </a:ext>
            </a:extLst>
          </p:cNvPr>
          <p:cNvSpPr/>
          <p:nvPr/>
        </p:nvSpPr>
        <p:spPr>
          <a:xfrm>
            <a:off x="4573599" y="3798296"/>
            <a:ext cx="2956880" cy="1008166"/>
          </a:xfrm>
          <a:prstGeom prst="frame">
            <a:avLst>
              <a:gd name="adj1" fmla="val 6517"/>
            </a:avLst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9B3DF18-B255-0CAF-72BD-A495554DB5E9}"/>
              </a:ext>
            </a:extLst>
          </p:cNvPr>
          <p:cNvSpPr/>
          <p:nvPr/>
        </p:nvSpPr>
        <p:spPr>
          <a:xfrm>
            <a:off x="5604697" y="3798295"/>
            <a:ext cx="1925782" cy="1005840"/>
          </a:xfrm>
          <a:prstGeom prst="frame">
            <a:avLst>
              <a:gd name="adj1" fmla="val 550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4636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Designs: Multiform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0001833-F224-1243-ABCB-9340F74E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03" y="928436"/>
            <a:ext cx="7010511" cy="5001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815ECD-CB8C-90FD-41A7-FA466D920406}"/>
              </a:ext>
            </a:extLst>
          </p:cNvPr>
          <p:cNvSpPr txBox="1"/>
          <p:nvPr/>
        </p:nvSpPr>
        <p:spPr>
          <a:xfrm>
            <a:off x="6959991" y="6355694"/>
            <a:ext cx="611124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412750" hangingPunct="0"/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https://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altair-viz.github.io</a:t>
            </a:r>
            <a:r>
              <a:rPr lang="en-US" sz="1600" kern="0" dirty="0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/gallery/</a:t>
            </a:r>
            <a:r>
              <a:rPr lang="en-US" sz="1600" kern="0" dirty="0" err="1">
                <a:solidFill>
                  <a:srgbClr val="000000"/>
                </a:solidFill>
                <a:latin typeface="Gill Sans"/>
                <a:cs typeface="Gill Sans"/>
                <a:sym typeface="Gill Sans"/>
              </a:rPr>
              <a:t>scatter_marginal_hist.html</a:t>
            </a:r>
            <a:endParaRPr lang="en-US" sz="1600" kern="0" dirty="0">
              <a:solidFill>
                <a:srgbClr val="000000"/>
              </a:solidFill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9416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F0F1D-E912-B881-A03F-269381F42B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 Designs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432E12-0A1B-487A-BC91-52F7120EE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281" r="-3376" b="24889"/>
          <a:stretch/>
        </p:blipFill>
        <p:spPr>
          <a:xfrm>
            <a:off x="3669324" y="1698256"/>
            <a:ext cx="7532526" cy="346148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83DD079-6A26-2D8D-98BA-A8098F4AC88A}"/>
              </a:ext>
            </a:extLst>
          </p:cNvPr>
          <p:cNvSpPr/>
          <p:nvPr/>
        </p:nvSpPr>
        <p:spPr>
          <a:xfrm>
            <a:off x="7444153" y="2383781"/>
            <a:ext cx="1746739" cy="2420354"/>
          </a:xfrm>
          <a:prstGeom prst="frame">
            <a:avLst>
              <a:gd name="adj1" fmla="val 2864"/>
            </a:avLst>
          </a:prstGeom>
          <a:blipFill dpi="0" rotWithShape="1">
            <a:blip r:embed="rId4">
              <a:alphaModFix amt="50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9B3DF18-B255-0CAF-72BD-A495554DB5E9}"/>
              </a:ext>
            </a:extLst>
          </p:cNvPr>
          <p:cNvSpPr/>
          <p:nvPr/>
        </p:nvSpPr>
        <p:spPr>
          <a:xfrm>
            <a:off x="7423862" y="2766646"/>
            <a:ext cx="1746739" cy="2037489"/>
          </a:xfrm>
          <a:prstGeom prst="frame">
            <a:avLst>
              <a:gd name="adj1" fmla="val 5507"/>
            </a:avLst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/>
            <a:endParaRPr lang="en-US" sz="2000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5074334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</TotalTime>
  <Words>444</Words>
  <Application>Microsoft Macintosh PowerPoint</Application>
  <PresentationFormat>Widescreen</PresentationFormat>
  <Paragraphs>63</Paragraphs>
  <Slides>21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Corbel</vt:lpstr>
      <vt:lpstr>Gill Sans</vt:lpstr>
      <vt:lpstr>Merriweather Sans</vt:lpstr>
      <vt:lpstr>Wingdings 2</vt:lpstr>
      <vt:lpstr>Frame</vt:lpstr>
      <vt:lpstr>Visual Analytics– Coordinated Multiple Views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30</cp:revision>
  <dcterms:created xsi:type="dcterms:W3CDTF">2023-08-03T18:49:17Z</dcterms:created>
  <dcterms:modified xsi:type="dcterms:W3CDTF">2024-09-18T12:59:35Z</dcterms:modified>
</cp:coreProperties>
</file>